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56" r:id="rId2"/>
    <p:sldId id="257" r:id="rId3"/>
    <p:sldId id="258" r:id="rId4"/>
    <p:sldId id="259" r:id="rId5"/>
    <p:sldId id="260" r:id="rId6"/>
    <p:sldId id="261" r:id="rId7"/>
    <p:sldId id="264" r:id="rId8"/>
    <p:sldId id="265"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40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C89CD37-F0EB-48D5-911B-EAE5316EBFA6}"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86503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89CD37-F0EB-48D5-911B-EAE5316EBFA6}"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3811439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500033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89CD37-F0EB-48D5-911B-EAE5316EBFA6}"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996224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89CD37-F0EB-48D5-911B-EAE5316EBFA6}" type="datetimeFigureOut">
              <a:rPr lang="en-US" smtClean="0"/>
              <a:t>9/29/2020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2153397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89CD37-F0EB-48D5-911B-EAE5316EBFA6}" type="datetimeFigureOut">
              <a:rPr lang="en-US" smtClean="0"/>
              <a:t>9/29/2020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2516387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89CD37-F0EB-48D5-911B-EAE5316EBFA6}" type="datetimeFigureOut">
              <a:rPr lang="en-US" smtClean="0"/>
              <a:t>9/29/2020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1742115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89CD37-F0EB-48D5-911B-EAE5316EBFA6}"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3903746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89CD37-F0EB-48D5-911B-EAE5316EBFA6}"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1621702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90925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20336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2698196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47163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2878373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89CD37-F0EB-48D5-911B-EAE5316EBFA6}"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1139609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89CD37-F0EB-48D5-911B-EAE5316EBFA6}"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1747369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C89CD37-F0EB-48D5-911B-EAE5316EBFA6}" type="datetimeFigureOut">
              <a:rPr lang="en-US" smtClean="0"/>
              <a:t>9/29/2020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D967012-7799-49A0-AC86-D29BE8F05DE5}" type="slidenum">
              <a:rPr lang="en-US" smtClean="0"/>
              <a:t>‹#›</a:t>
            </a:fld>
            <a:endParaRPr lang="en-US"/>
          </a:p>
        </p:txBody>
      </p:sp>
    </p:spTree>
    <p:extLst>
      <p:ext uri="{BB962C8B-B14F-4D97-AF65-F5344CB8AC3E}">
        <p14:creationId xmlns:p14="http://schemas.microsoft.com/office/powerpoint/2010/main" val="3164672807"/>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990E5-8BFC-4D15-A026-69D03AE207B1}"/>
              </a:ext>
            </a:extLst>
          </p:cNvPr>
          <p:cNvSpPr>
            <a:spLocks noGrp="1"/>
          </p:cNvSpPr>
          <p:nvPr>
            <p:ph type="ctrTitle"/>
          </p:nvPr>
        </p:nvSpPr>
        <p:spPr/>
        <p:txBody>
          <a:bodyPr>
            <a:normAutofit/>
          </a:bodyPr>
          <a:lstStyle/>
          <a:p>
            <a:pPr algn="ctr"/>
            <a:r>
              <a:rPr lang="en-US" sz="4400" b="1" dirty="0">
                <a:latin typeface="Times New Roman" panose="02020603050405020304" pitchFamily="18" charset="0"/>
                <a:cs typeface="Times New Roman" panose="02020603050405020304" pitchFamily="18" charset="0"/>
              </a:rPr>
              <a:t>HEALTH PROMOTIONAL PLAN</a:t>
            </a:r>
          </a:p>
        </p:txBody>
      </p:sp>
      <p:sp>
        <p:nvSpPr>
          <p:cNvPr id="3" name="Subtitle 2">
            <a:extLst>
              <a:ext uri="{FF2B5EF4-FFF2-40B4-BE49-F238E27FC236}">
                <a16:creationId xmlns:a16="http://schemas.microsoft.com/office/drawing/2014/main" id="{26E6E4EE-A9EF-4FF3-B077-55E924AB1663}"/>
              </a:ext>
            </a:extLst>
          </p:cNvPr>
          <p:cNvSpPr>
            <a:spLocks noGrp="1"/>
          </p:cNvSpPr>
          <p:nvPr>
            <p:ph type="subTitle" idx="1"/>
          </p:nvPr>
        </p:nvSpPr>
        <p:spPr>
          <a:xfrm>
            <a:off x="1507067" y="4050833"/>
            <a:ext cx="7766936" cy="2414361"/>
          </a:xfrm>
        </p:spPr>
        <p:txBody>
          <a:bodyPr>
            <a:normAutofit/>
          </a:bodyPr>
          <a:lstStyle/>
          <a:p>
            <a:pPr algn="ctr"/>
            <a:r>
              <a:rPr lang="en-US" sz="2800" b="1" dirty="0">
                <a:latin typeface="Times New Roman" panose="02020603050405020304" pitchFamily="18" charset="0"/>
                <a:cs typeface="Times New Roman" panose="02020603050405020304" pitchFamily="18" charset="0"/>
              </a:rPr>
              <a:t>SMOKING TEENS</a:t>
            </a:r>
          </a:p>
          <a:p>
            <a:pPr algn="ctr"/>
            <a:r>
              <a:rPr lang="en-US" sz="2800" b="1" dirty="0">
                <a:latin typeface="Times New Roman" panose="02020603050405020304" pitchFamily="18" charset="0"/>
                <a:cs typeface="Times New Roman" panose="02020603050405020304" pitchFamily="18" charset="0"/>
              </a:rPr>
              <a:t>STUDENT NAME</a:t>
            </a:r>
          </a:p>
          <a:p>
            <a:pPr algn="ctr"/>
            <a:r>
              <a:rPr lang="en-US" sz="2800" b="1" dirty="0">
                <a:latin typeface="Times New Roman" panose="02020603050405020304" pitchFamily="18" charset="0"/>
                <a:cs typeface="Times New Roman" panose="02020603050405020304" pitchFamily="18" charset="0"/>
              </a:rPr>
              <a:t>INSTITUTION AFFILIATIONS.</a:t>
            </a:r>
          </a:p>
          <a:p>
            <a:pPr algn="ctr"/>
            <a:r>
              <a:rPr lang="en-US" sz="2800" b="1"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578881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5D1AC-0A94-4348-AF55-48CC94A50D8D}"/>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AB3D7BD4-FE4A-4B62-BC38-4BC06B47CC16}"/>
              </a:ext>
            </a:extLst>
          </p:cNvPr>
          <p:cNvSpPr>
            <a:spLocks noGrp="1"/>
          </p:cNvSpPr>
          <p:nvPr>
            <p:ph idx="1"/>
          </p:nvPr>
        </p:nvSpPr>
        <p:spPr/>
        <p:txBody>
          <a:bodyPr/>
          <a:lstStyle/>
          <a:p>
            <a:pPr algn="ctr"/>
            <a:r>
              <a:rPr lang="en-US" dirty="0">
                <a:latin typeface="Times New Roman" panose="02020603050405020304" pitchFamily="18" charset="0"/>
                <a:cs typeface="Times New Roman" panose="02020603050405020304" pitchFamily="18" charset="0"/>
              </a:rPr>
              <a:t>An educational session refers to a lecture, a tutorial or a practical session utilized to pass a specific message. </a:t>
            </a:r>
          </a:p>
          <a:p>
            <a:pPr algn="ctr"/>
            <a:r>
              <a:rPr lang="en-US" dirty="0">
                <a:latin typeface="Times New Roman" panose="02020603050405020304" pitchFamily="18" charset="0"/>
                <a:cs typeface="Times New Roman" panose="02020603050405020304" pitchFamily="18" charset="0"/>
              </a:rPr>
              <a:t>This research will analyze the process of developing an effective educational session for teen smokers.</a:t>
            </a:r>
          </a:p>
          <a:p>
            <a:pPr algn="ctr"/>
            <a:r>
              <a:rPr lang="en-US" dirty="0">
                <a:latin typeface="Times New Roman" panose="02020603050405020304" pitchFamily="18" charset="0"/>
                <a:cs typeface="Times New Roman" panose="02020603050405020304" pitchFamily="18" charset="0"/>
              </a:rPr>
              <a:t>Person based care defines people’s accumulated knowledge which gives a good basis for health problems and needs better recognition over time and facilitates care for the patients</a:t>
            </a:r>
          </a:p>
          <a:p>
            <a:pPr algn="ctr"/>
            <a:r>
              <a:rPr lang="en-US" sz="1800" dirty="0">
                <a:effectLst/>
                <a:latin typeface="Times New Roman" panose="02020603050405020304" pitchFamily="18" charset="0"/>
                <a:ea typeface="Calibri" panose="020F0502020204030204" pitchFamily="34" charset="0"/>
              </a:rPr>
              <a:t>Care coordination refers to the combination of activities between the hospital practitioners and the patients to help in the effective and efficient delivery of services. </a:t>
            </a:r>
          </a:p>
          <a:p>
            <a:pPr marL="0" indent="0" algn="ctr">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0266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AE179-D753-42D3-9153-843D52D4714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Patient description.</a:t>
            </a:r>
          </a:p>
        </p:txBody>
      </p:sp>
      <p:sp>
        <p:nvSpPr>
          <p:cNvPr id="3" name="Content Placeholder 2">
            <a:extLst>
              <a:ext uri="{FF2B5EF4-FFF2-40B4-BE49-F238E27FC236}">
                <a16:creationId xmlns:a16="http://schemas.microsoft.com/office/drawing/2014/main" id="{03BE6D30-C39E-4B2C-8E22-DCD79F9DE390}"/>
              </a:ext>
            </a:extLst>
          </p:cNvPr>
          <p:cNvSpPr>
            <a:spLocks noGrp="1"/>
          </p:cNvSpPr>
          <p:nvPr>
            <p:ph idx="1"/>
          </p:nvPr>
        </p:nvSpPr>
        <p:spPr>
          <a:xfrm>
            <a:off x="677333" y="2160590"/>
            <a:ext cx="10102283" cy="3338690"/>
          </a:xfrm>
        </p:spPr>
        <p:txBody>
          <a:bodyPr/>
          <a:lstStyle/>
          <a:p>
            <a:pPr algn="ctr"/>
            <a:r>
              <a:rPr lang="en-US" dirty="0">
                <a:latin typeface="Times New Roman" panose="02020603050405020304" pitchFamily="18" charset="0"/>
                <a:cs typeface="Times New Roman" panose="02020603050405020304" pitchFamily="18" charset="0"/>
              </a:rPr>
              <a:t>Davina is a eighteen year old Student at Ridgewood high school.</a:t>
            </a:r>
          </a:p>
          <a:p>
            <a:pPr algn="ctr"/>
            <a:r>
              <a:rPr lang="en-US" dirty="0">
                <a:latin typeface="Times New Roman" panose="02020603050405020304" pitchFamily="18" charset="0"/>
                <a:cs typeface="Times New Roman" panose="02020603050405020304" pitchFamily="18" charset="0"/>
              </a:rPr>
              <a:t>She has been an intense smoker for the last six years.</a:t>
            </a:r>
          </a:p>
          <a:p>
            <a:pPr algn="ctr"/>
            <a:r>
              <a:rPr lang="en-US" dirty="0">
                <a:latin typeface="Times New Roman" panose="02020603050405020304" pitchFamily="18" charset="0"/>
                <a:cs typeface="Times New Roman" panose="02020603050405020304" pitchFamily="18" charset="0"/>
              </a:rPr>
              <a:t>She has consistently avoided talking about how she started smoking but thinks its cool because everyone is doing it.</a:t>
            </a:r>
          </a:p>
          <a:p>
            <a:pPr algn="ctr"/>
            <a:r>
              <a:rPr lang="en-US" dirty="0">
                <a:latin typeface="Times New Roman" panose="02020603050405020304" pitchFamily="18" charset="0"/>
                <a:cs typeface="Times New Roman" panose="02020603050405020304" pitchFamily="18" charset="0"/>
              </a:rPr>
              <a:t>Davina suffered tuberculosis as a child and has occasional asthma attacks.</a:t>
            </a:r>
          </a:p>
          <a:p>
            <a:pPr algn="ctr"/>
            <a:r>
              <a:rPr lang="en-US" dirty="0">
                <a:latin typeface="Times New Roman" panose="02020603050405020304" pitchFamily="18" charset="0"/>
                <a:cs typeface="Times New Roman" panose="02020603050405020304" pitchFamily="18" charset="0"/>
              </a:rPr>
              <a:t>She is currently staying with mother, Kelly, who is a fourth two year old retired police officer.</a:t>
            </a:r>
          </a:p>
          <a:p>
            <a:pPr algn="ctr"/>
            <a:r>
              <a:rPr lang="en-US" dirty="0">
                <a:latin typeface="Times New Roman" panose="02020603050405020304" pitchFamily="18" charset="0"/>
                <a:cs typeface="Times New Roman" panose="02020603050405020304" pitchFamily="18" charset="0"/>
              </a:rPr>
              <a:t>Her mother decides to seek intervention for her.</a:t>
            </a:r>
          </a:p>
        </p:txBody>
      </p:sp>
    </p:spTree>
    <p:extLst>
      <p:ext uri="{BB962C8B-B14F-4D97-AF65-F5344CB8AC3E}">
        <p14:creationId xmlns:p14="http://schemas.microsoft.com/office/powerpoint/2010/main" val="4077358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5C385-9255-4153-8A8D-C9CF528EA898}"/>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Goals.</a:t>
            </a:r>
          </a:p>
        </p:txBody>
      </p:sp>
      <p:sp>
        <p:nvSpPr>
          <p:cNvPr id="3" name="Content Placeholder 2">
            <a:extLst>
              <a:ext uri="{FF2B5EF4-FFF2-40B4-BE49-F238E27FC236}">
                <a16:creationId xmlns:a16="http://schemas.microsoft.com/office/drawing/2014/main" id="{B2AB33DB-EDA0-4593-B893-697E2B18FE7F}"/>
              </a:ext>
            </a:extLst>
          </p:cNvPr>
          <p:cNvSpPr>
            <a:spLocks noGrp="1"/>
          </p:cNvSpPr>
          <p:nvPr>
            <p:ph idx="1"/>
          </p:nvPr>
        </p:nvSpPr>
        <p:spPr/>
        <p:txBody>
          <a:bodyPr>
            <a:normAutofit/>
          </a:bodyPr>
          <a:lstStyle/>
          <a:p>
            <a:pPr algn="ctr"/>
            <a:r>
              <a:rPr lang="en-US" sz="3200" dirty="0">
                <a:latin typeface="Times New Roman" panose="02020603050405020304" pitchFamily="18" charset="0"/>
                <a:cs typeface="Times New Roman" panose="02020603050405020304" pitchFamily="18" charset="0"/>
              </a:rPr>
              <a:t>The goal of the educational session for Villa health was to ensure the promotional plan that focuses on the overall health of community is maintained to give the best outcomes.</a:t>
            </a:r>
          </a:p>
          <a:p>
            <a:pPr algn="ctr"/>
            <a:r>
              <a:rPr lang="en-US" sz="3200" dirty="0">
                <a:latin typeface="Times New Roman" panose="02020603050405020304" pitchFamily="18" charset="0"/>
                <a:cs typeface="Times New Roman" panose="02020603050405020304" pitchFamily="18" charset="0"/>
              </a:rPr>
              <a:t>At the end of the session Davina will be able to verbalize the risk factors of smoking and possible consequence.</a:t>
            </a:r>
          </a:p>
          <a:p>
            <a:pPr marL="0" indent="0">
              <a:buNone/>
            </a:pPr>
            <a:endParaRPr lang="en-US" dirty="0"/>
          </a:p>
          <a:p>
            <a:endParaRPr lang="en-US" dirty="0"/>
          </a:p>
        </p:txBody>
      </p:sp>
    </p:spTree>
    <p:extLst>
      <p:ext uri="{BB962C8B-B14F-4D97-AF65-F5344CB8AC3E}">
        <p14:creationId xmlns:p14="http://schemas.microsoft.com/office/powerpoint/2010/main" val="3933337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68422-D2F1-4CBC-AF10-57DB1487E7D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Outcome.</a:t>
            </a:r>
          </a:p>
        </p:txBody>
      </p:sp>
      <p:sp>
        <p:nvSpPr>
          <p:cNvPr id="3" name="Content Placeholder 2">
            <a:extLst>
              <a:ext uri="{FF2B5EF4-FFF2-40B4-BE49-F238E27FC236}">
                <a16:creationId xmlns:a16="http://schemas.microsoft.com/office/drawing/2014/main" id="{40F3101E-86B7-4A18-8EEB-8BF39587EE41}"/>
              </a:ext>
            </a:extLst>
          </p:cNvPr>
          <p:cNvSpPr>
            <a:spLocks noGrp="1"/>
          </p:cNvSpPr>
          <p:nvPr>
            <p:ph idx="1"/>
          </p:nvPr>
        </p:nvSpPr>
        <p:spPr>
          <a:xfrm>
            <a:off x="677334" y="1648497"/>
            <a:ext cx="8596668" cy="4392866"/>
          </a:xfrm>
        </p:spPr>
        <p:txBody>
          <a:bodyPr>
            <a:normAutofit fontScale="85000" lnSpcReduction="20000"/>
          </a:bodyPr>
          <a:lstStyle/>
          <a:p>
            <a:pPr algn="ctr"/>
            <a:r>
              <a:rPr lang="en-US" sz="3200" dirty="0">
                <a:latin typeface="Times New Roman" panose="02020603050405020304" pitchFamily="18" charset="0"/>
                <a:cs typeface="Times New Roman" panose="02020603050405020304" pitchFamily="18" charset="0"/>
              </a:rPr>
              <a:t>Davina will be able to start therapy to avoid smoking.</a:t>
            </a:r>
          </a:p>
          <a:p>
            <a:pPr algn="ctr"/>
            <a:r>
              <a:rPr lang="en-US" sz="3200" dirty="0">
                <a:latin typeface="Times New Roman" panose="02020603050405020304" pitchFamily="18" charset="0"/>
                <a:cs typeface="Times New Roman" panose="02020603050405020304" pitchFamily="18" charset="0"/>
              </a:rPr>
              <a:t>She will be able to start medical treatment, for instance the utilization of a nicotine patch to stop smoking. </a:t>
            </a:r>
            <a:r>
              <a:rPr lang="en-US" sz="3600" dirty="0">
                <a:effectLst/>
                <a:latin typeface="Times New Roman" panose="02020603050405020304" pitchFamily="18" charset="0"/>
                <a:ea typeface="Calibri" panose="020F0502020204030204" pitchFamily="34" charset="0"/>
              </a:rPr>
              <a:t>Therapeutic interventions are aimed at mitigating, delaying the impacts of the infection so that the rate of mortality can be reduced. </a:t>
            </a:r>
          </a:p>
          <a:p>
            <a:pPr algn="ctr"/>
            <a:r>
              <a:rPr lang="en-US" sz="3600" dirty="0">
                <a:effectLst/>
                <a:latin typeface="Times New Roman" panose="02020603050405020304" pitchFamily="18" charset="0"/>
                <a:ea typeface="Calibri" panose="020F0502020204030204" pitchFamily="34" charset="0"/>
              </a:rPr>
              <a:t>Therapeutic intervention can be controlled using the treatment, surgical procedures, diagnostics, and control for chronic diseases. Treatment of infectious diseases involves detecting cases to help in the reduction of mortality cases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1367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7617C-0357-4C94-95EA-14AC7FCDFA7F}"/>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Educational session</a:t>
            </a:r>
          </a:p>
        </p:txBody>
      </p:sp>
      <p:sp>
        <p:nvSpPr>
          <p:cNvPr id="3" name="Content Placeholder 2">
            <a:extLst>
              <a:ext uri="{FF2B5EF4-FFF2-40B4-BE49-F238E27FC236}">
                <a16:creationId xmlns:a16="http://schemas.microsoft.com/office/drawing/2014/main" id="{719C7A46-99FC-4BC0-84E2-B13C6EA2AA74}"/>
              </a:ext>
            </a:extLst>
          </p:cNvPr>
          <p:cNvSpPr>
            <a:spLocks noGrp="1"/>
          </p:cNvSpPr>
          <p:nvPr>
            <p:ph idx="1"/>
          </p:nvPr>
        </p:nvSpPr>
        <p:spPr>
          <a:xfrm>
            <a:off x="1115216" y="1709829"/>
            <a:ext cx="8596668" cy="3880773"/>
          </a:xfrm>
        </p:spPr>
        <p:txBody>
          <a:bodyPr/>
          <a:lstStyle/>
          <a:p>
            <a:pPr algn="ctr"/>
            <a:r>
              <a:rPr lang="en-US" dirty="0">
                <a:latin typeface="Times New Roman" panose="02020603050405020304" pitchFamily="18" charset="0"/>
                <a:cs typeface="Times New Roman" panose="02020603050405020304" pitchFamily="18" charset="0"/>
              </a:rPr>
              <a:t>A health promotional plan refers to program used by medical institutions whose aim is to engage and empower patients and communities to engage healthy behaviors</a:t>
            </a:r>
          </a:p>
          <a:p>
            <a:pPr algn="ctr"/>
            <a:r>
              <a:rPr lang="en-US" dirty="0">
                <a:latin typeface="Times New Roman" panose="02020603050405020304" pitchFamily="18" charset="0"/>
                <a:cs typeface="Times New Roman" panose="02020603050405020304" pitchFamily="18" charset="0"/>
              </a:rPr>
              <a:t>Villa health promotional plan involved the following steps: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Management of planning process.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Situation assessment conducting.</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Identification of goals and outcomes.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Identification of strategies, activities and resources.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Develop appropriate indicators.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Reviewing the program plan.</a:t>
            </a:r>
          </a:p>
        </p:txBody>
      </p:sp>
    </p:spTree>
    <p:extLst>
      <p:ext uri="{BB962C8B-B14F-4D97-AF65-F5344CB8AC3E}">
        <p14:creationId xmlns:p14="http://schemas.microsoft.com/office/powerpoint/2010/main" val="3162175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31DFD-C6EF-4C7A-9744-F6247E7D877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Educational session </a:t>
            </a:r>
            <a:r>
              <a:rPr lang="en-US" b="1" dirty="0" err="1">
                <a:latin typeface="Times New Roman" panose="02020603050405020304" pitchFamily="18" charset="0"/>
                <a:cs typeface="Times New Roman" panose="02020603050405020304" pitchFamily="18" charset="0"/>
              </a:rPr>
              <a:t>cont</a:t>
            </a:r>
            <a:r>
              <a:rPr lang="en-US" b="1" dirty="0">
                <a:latin typeface="Times New Roman" panose="02020603050405020304" pitchFamily="18" charset="0"/>
                <a:cs typeface="Times New Roman" panose="02020603050405020304" pitchFamily="18" charset="0"/>
              </a:rPr>
              <a:t>…</a:t>
            </a:r>
            <a:endParaRPr lang="en-US" dirty="0"/>
          </a:p>
        </p:txBody>
      </p:sp>
      <p:sp>
        <p:nvSpPr>
          <p:cNvPr id="3" name="Content Placeholder 2">
            <a:extLst>
              <a:ext uri="{FF2B5EF4-FFF2-40B4-BE49-F238E27FC236}">
                <a16:creationId xmlns:a16="http://schemas.microsoft.com/office/drawing/2014/main" id="{24B70FF9-6F5D-4235-A231-5AE97F1DCC9E}"/>
              </a:ext>
            </a:extLst>
          </p:cNvPr>
          <p:cNvSpPr>
            <a:spLocks noGrp="1"/>
          </p:cNvSpPr>
          <p:nvPr>
            <p:ph idx="1"/>
          </p:nvPr>
        </p:nvSpPr>
        <p:spPr>
          <a:xfrm>
            <a:off x="677334" y="2160589"/>
            <a:ext cx="8596668" cy="3789449"/>
          </a:xfrm>
        </p:spPr>
        <p:txBody>
          <a:bodyPr>
            <a:normAutofit/>
          </a:bodyPr>
          <a:lstStyle/>
          <a:p>
            <a:pPr algn="ctr"/>
            <a:r>
              <a:rPr lang="en-US" sz="2800" dirty="0">
                <a:latin typeface="Times New Roman" panose="02020603050405020304" pitchFamily="18" charset="0"/>
                <a:cs typeface="Times New Roman" panose="02020603050405020304" pitchFamily="18" charset="0"/>
              </a:rPr>
              <a:t>the educational session with Davina took forty five minutes, on Tuesday and Thursday over three weeks.</a:t>
            </a:r>
          </a:p>
          <a:p>
            <a:pPr algn="ctr"/>
            <a:r>
              <a:rPr lang="en-US" sz="2800" dirty="0">
                <a:latin typeface="Times New Roman" panose="02020603050405020304" pitchFamily="18" charset="0"/>
                <a:cs typeface="Times New Roman" panose="02020603050405020304" pitchFamily="18" charset="0"/>
              </a:rPr>
              <a:t>I used the brainstorming method to assess the successfulness of educational session.</a:t>
            </a:r>
          </a:p>
          <a:p>
            <a:pPr algn="ctr"/>
            <a:r>
              <a:rPr lang="en-US" sz="2800" dirty="0">
                <a:latin typeface="Times New Roman" panose="02020603050405020304" pitchFamily="18" charset="0"/>
                <a:cs typeface="Times New Roman" panose="02020603050405020304" pitchFamily="18" charset="0"/>
              </a:rPr>
              <a:t>I used the SWOT analysis to check the strengths, weaknesses, opportunities and threats towards the educational session.</a:t>
            </a:r>
          </a:p>
        </p:txBody>
      </p:sp>
    </p:spTree>
    <p:extLst>
      <p:ext uri="{BB962C8B-B14F-4D97-AF65-F5344CB8AC3E}">
        <p14:creationId xmlns:p14="http://schemas.microsoft.com/office/powerpoint/2010/main" val="1581329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E61CD-6008-4B61-8FC3-AD7FF2A4BC26}"/>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Achieving the healthy people 2020 goals</a:t>
            </a:r>
            <a:r>
              <a:rPr lang="en-US" dirty="0"/>
              <a:t>.</a:t>
            </a:r>
          </a:p>
        </p:txBody>
      </p:sp>
      <p:sp>
        <p:nvSpPr>
          <p:cNvPr id="3" name="Content Placeholder 2">
            <a:extLst>
              <a:ext uri="{FF2B5EF4-FFF2-40B4-BE49-F238E27FC236}">
                <a16:creationId xmlns:a16="http://schemas.microsoft.com/office/drawing/2014/main" id="{6F1BBD57-97F1-47A8-92A8-5871270593EA}"/>
              </a:ext>
            </a:extLst>
          </p:cNvPr>
          <p:cNvSpPr>
            <a:spLocks noGrp="1"/>
          </p:cNvSpPr>
          <p:nvPr>
            <p:ph idx="1"/>
          </p:nvPr>
        </p:nvSpPr>
        <p:spPr>
          <a:xfrm>
            <a:off x="677334" y="2160589"/>
            <a:ext cx="10475770" cy="3880773"/>
          </a:xfrm>
        </p:spPr>
        <p:txBody>
          <a:bodyPr>
            <a:normAutofit lnSpcReduction="10000"/>
          </a:bodyPr>
          <a:lstStyle/>
          <a:p>
            <a:pPr algn="ctr"/>
            <a:r>
              <a:rPr lang="en-US" sz="2400" dirty="0">
                <a:latin typeface="Times New Roman" panose="02020603050405020304" pitchFamily="18" charset="0"/>
                <a:cs typeface="Times New Roman" panose="02020603050405020304" pitchFamily="18" charset="0"/>
              </a:rPr>
              <a:t>The healthy people 2020 objectives involves improving the quality of life, equality to health access and building a good health people.</a:t>
            </a:r>
          </a:p>
          <a:p>
            <a:pPr algn="ctr"/>
            <a:r>
              <a:rPr lang="en-US" sz="2400" dirty="0">
                <a:latin typeface="Times New Roman" panose="02020603050405020304" pitchFamily="18" charset="0"/>
                <a:cs typeface="Times New Roman" panose="02020603050405020304" pitchFamily="18" charset="0"/>
              </a:rPr>
              <a:t>To get to the objectives, Villa health implemented the MAP-IT The plan involves:</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Mobilizing individuals involved in Davina’s wellbeing.</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Assessing patient needs and assets.</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Planning objectives and how they will be achieved.</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come up with a strategy to implement the plan.</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Regular tracking of Davina after quitting.</a:t>
            </a:r>
          </a:p>
          <a:p>
            <a:pPr marL="0" indent="0">
              <a:buNone/>
            </a:pPr>
            <a:endParaRPr lang="en-US" dirty="0"/>
          </a:p>
        </p:txBody>
      </p:sp>
    </p:spTree>
    <p:extLst>
      <p:ext uri="{BB962C8B-B14F-4D97-AF65-F5344CB8AC3E}">
        <p14:creationId xmlns:p14="http://schemas.microsoft.com/office/powerpoint/2010/main" val="993997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D14BE-8542-44D4-B55E-5F005F10B318}"/>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AAB6117F-A541-406B-A0E1-E627AAE24E6F}"/>
              </a:ext>
            </a:extLst>
          </p:cNvPr>
          <p:cNvSpPr>
            <a:spLocks noGrp="1"/>
          </p:cNvSpPr>
          <p:nvPr>
            <p:ph idx="1"/>
          </p:nvPr>
        </p:nvSpPr>
        <p:spPr/>
        <p:txBody>
          <a:bodyPr>
            <a:normAutofit fontScale="92500" lnSpcReduction="10000"/>
          </a:bodyPr>
          <a:lstStyle/>
          <a:p>
            <a:pPr algn="ctr"/>
            <a:r>
              <a:rPr lang="en-US" sz="3600" dirty="0">
                <a:latin typeface="Times New Roman" panose="02020603050405020304" pitchFamily="18" charset="0"/>
                <a:cs typeface="Times New Roman" panose="02020603050405020304" pitchFamily="18" charset="0"/>
              </a:rPr>
              <a:t>To ensure the successfulness of a promotional plan, the educational session and the outcomes, Villa health can use practice time management, use effective aids and ensure the theme remains about promoting community health.</a:t>
            </a:r>
          </a:p>
          <a:p>
            <a:pPr algn="ctr"/>
            <a:r>
              <a:rPr lang="en-US" sz="3600" dirty="0">
                <a:latin typeface="Times New Roman" panose="02020603050405020304" pitchFamily="18" charset="0"/>
                <a:cs typeface="Times New Roman" panose="02020603050405020304" pitchFamily="18" charset="0"/>
              </a:rPr>
              <a:t>Health promotional plan will ensure that the intended message are submitted successfully and have an impact that is meant.</a:t>
            </a:r>
          </a:p>
        </p:txBody>
      </p:sp>
    </p:spTree>
    <p:extLst>
      <p:ext uri="{BB962C8B-B14F-4D97-AF65-F5344CB8AC3E}">
        <p14:creationId xmlns:p14="http://schemas.microsoft.com/office/powerpoint/2010/main" val="66846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68164-E1BF-4827-B233-79A6E080FE5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 </a:t>
            </a:r>
          </a:p>
        </p:txBody>
      </p:sp>
      <p:sp>
        <p:nvSpPr>
          <p:cNvPr id="3" name="Content Placeholder 2">
            <a:extLst>
              <a:ext uri="{FF2B5EF4-FFF2-40B4-BE49-F238E27FC236}">
                <a16:creationId xmlns:a16="http://schemas.microsoft.com/office/drawing/2014/main" id="{5E64AFDA-5C39-4D1F-B582-7EACBB5337ED}"/>
              </a:ext>
            </a:extLst>
          </p:cNvPr>
          <p:cNvSpPr>
            <a:spLocks noGrp="1"/>
          </p:cNvSpPr>
          <p:nvPr>
            <p:ph idx="1"/>
          </p:nvPr>
        </p:nvSpPr>
        <p:spPr>
          <a:xfrm>
            <a:off x="677334" y="2160589"/>
            <a:ext cx="8596668" cy="4420515"/>
          </a:xfrm>
        </p:spPr>
        <p:txBody>
          <a:bodyPr>
            <a:noAutofit/>
          </a:bodyPr>
          <a:lstStyle/>
          <a:p>
            <a:r>
              <a:rPr lang="en-US" sz="2800" b="0" i="0" dirty="0">
                <a:solidFill>
                  <a:schemeClr val="tx1"/>
                </a:solidFill>
                <a:effectLst/>
                <a:latin typeface="Times New Roman" panose="02020603050405020304" pitchFamily="18" charset="0"/>
                <a:cs typeface="Times New Roman" panose="02020603050405020304" pitchFamily="18" charset="0"/>
              </a:rPr>
              <a:t>Wilson, A., McDonald, P., Hayes, L., &amp; Cooney, J. (1992). Health promotion in the general practice consultation: a minute makes a difference. </a:t>
            </a:r>
            <a:r>
              <a:rPr lang="en-US" sz="2800" b="0" i="1" dirty="0">
                <a:solidFill>
                  <a:schemeClr val="tx1"/>
                </a:solidFill>
                <a:effectLst/>
                <a:latin typeface="Times New Roman" panose="02020603050405020304" pitchFamily="18" charset="0"/>
                <a:cs typeface="Times New Roman" panose="02020603050405020304" pitchFamily="18" charset="0"/>
              </a:rPr>
              <a:t>British Medical Journal</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1" dirty="0">
                <a:solidFill>
                  <a:schemeClr val="tx1"/>
                </a:solidFill>
                <a:effectLst/>
                <a:latin typeface="Times New Roman" panose="02020603050405020304" pitchFamily="18" charset="0"/>
                <a:cs typeface="Times New Roman" panose="02020603050405020304" pitchFamily="18" charset="0"/>
              </a:rPr>
              <a:t>304</a:t>
            </a:r>
            <a:r>
              <a:rPr lang="en-US" sz="2800" b="0" i="0" dirty="0">
                <a:solidFill>
                  <a:schemeClr val="tx1"/>
                </a:solidFill>
                <a:effectLst/>
                <a:latin typeface="Times New Roman" panose="02020603050405020304" pitchFamily="18" charset="0"/>
                <a:cs typeface="Times New Roman" panose="02020603050405020304" pitchFamily="18" charset="0"/>
              </a:rPr>
              <a:t>(6821), 227-230.</a:t>
            </a:r>
          </a:p>
          <a:p>
            <a:r>
              <a:rPr lang="en-US" sz="2800" b="0" i="0" dirty="0" err="1">
                <a:solidFill>
                  <a:schemeClr val="tx1"/>
                </a:solidFill>
                <a:effectLst/>
                <a:latin typeface="Times New Roman" panose="02020603050405020304" pitchFamily="18" charset="0"/>
                <a:cs typeface="Times New Roman" panose="02020603050405020304" pitchFamily="18" charset="0"/>
              </a:rPr>
              <a:t>Maller</a:t>
            </a:r>
            <a:r>
              <a:rPr lang="en-US" sz="2800" b="0" i="0" dirty="0">
                <a:solidFill>
                  <a:schemeClr val="tx1"/>
                </a:solidFill>
                <a:effectLst/>
                <a:latin typeface="Times New Roman" panose="02020603050405020304" pitchFamily="18" charset="0"/>
                <a:cs typeface="Times New Roman" panose="02020603050405020304" pitchFamily="18" charset="0"/>
              </a:rPr>
              <a:t>, C., Townsend, M., Pryor, A., Brown, P., &amp; St Leger, L. (2006). Healthy nature healthy </a:t>
            </a:r>
            <a:r>
              <a:rPr lang="en-US" sz="2800" b="0" i="0" dirty="0" err="1">
                <a:solidFill>
                  <a:schemeClr val="tx1"/>
                </a:solidFill>
                <a:effectLst/>
                <a:latin typeface="Times New Roman" panose="02020603050405020304" pitchFamily="18" charset="0"/>
                <a:cs typeface="Times New Roman" panose="02020603050405020304" pitchFamily="18" charset="0"/>
              </a:rPr>
              <a:t>people:‘contact</a:t>
            </a:r>
            <a:r>
              <a:rPr lang="en-US" sz="2800" b="0" i="0" dirty="0">
                <a:solidFill>
                  <a:schemeClr val="tx1"/>
                </a:solidFill>
                <a:effectLst/>
                <a:latin typeface="Times New Roman" panose="02020603050405020304" pitchFamily="18" charset="0"/>
                <a:cs typeface="Times New Roman" panose="02020603050405020304" pitchFamily="18" charset="0"/>
              </a:rPr>
              <a:t> with </a:t>
            </a:r>
            <a:r>
              <a:rPr lang="en-US" sz="2800" b="0" i="0" dirty="0" err="1">
                <a:solidFill>
                  <a:schemeClr val="tx1"/>
                </a:solidFill>
                <a:effectLst/>
                <a:latin typeface="Times New Roman" panose="02020603050405020304" pitchFamily="18" charset="0"/>
                <a:cs typeface="Times New Roman" panose="02020603050405020304" pitchFamily="18" charset="0"/>
              </a:rPr>
              <a:t>nature’as</a:t>
            </a:r>
            <a:r>
              <a:rPr lang="en-US" sz="2800" b="0" i="0" dirty="0">
                <a:solidFill>
                  <a:schemeClr val="tx1"/>
                </a:solidFill>
                <a:effectLst/>
                <a:latin typeface="Times New Roman" panose="02020603050405020304" pitchFamily="18" charset="0"/>
                <a:cs typeface="Times New Roman" panose="02020603050405020304" pitchFamily="18" charset="0"/>
              </a:rPr>
              <a:t> an upstream health promotion intervention for populations. </a:t>
            </a:r>
            <a:r>
              <a:rPr lang="en-US" sz="2800" b="0" i="1" dirty="0">
                <a:solidFill>
                  <a:schemeClr val="tx1"/>
                </a:solidFill>
                <a:effectLst/>
                <a:latin typeface="Times New Roman" panose="02020603050405020304" pitchFamily="18" charset="0"/>
                <a:cs typeface="Times New Roman" panose="02020603050405020304" pitchFamily="18" charset="0"/>
              </a:rPr>
              <a:t>Health promotion international</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1" dirty="0">
                <a:solidFill>
                  <a:schemeClr val="tx1"/>
                </a:solidFill>
                <a:effectLst/>
                <a:latin typeface="Times New Roman" panose="02020603050405020304" pitchFamily="18" charset="0"/>
                <a:cs typeface="Times New Roman" panose="02020603050405020304" pitchFamily="18" charset="0"/>
              </a:rPr>
              <a:t>21</a:t>
            </a:r>
            <a:r>
              <a:rPr lang="en-US" sz="2800" b="0" i="0" dirty="0">
                <a:solidFill>
                  <a:schemeClr val="tx1"/>
                </a:solidFill>
                <a:effectLst/>
                <a:latin typeface="Times New Roman" panose="02020603050405020304" pitchFamily="18" charset="0"/>
                <a:cs typeface="Times New Roman" panose="02020603050405020304" pitchFamily="18" charset="0"/>
              </a:rPr>
              <a:t>(1), 45-54.</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669120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415</TotalTime>
  <Words>697</Words>
  <Application>Microsoft Office PowerPoint</Application>
  <PresentationFormat>Widescreen</PresentationFormat>
  <Paragraphs>51</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Times New Roman</vt:lpstr>
      <vt:lpstr>Trebuchet MS</vt:lpstr>
      <vt:lpstr>Wingdings</vt:lpstr>
      <vt:lpstr>Wingdings 3</vt:lpstr>
      <vt:lpstr>Facet</vt:lpstr>
      <vt:lpstr>HEALTH PROMOTIONAL PLAN</vt:lpstr>
      <vt:lpstr>Introduction.</vt:lpstr>
      <vt:lpstr>Patient description.</vt:lpstr>
      <vt:lpstr>Goals.</vt:lpstr>
      <vt:lpstr>Outcome.</vt:lpstr>
      <vt:lpstr>Educational session</vt:lpstr>
      <vt:lpstr>Educational session cont…</vt:lpstr>
      <vt:lpstr>Achieving the healthy people 2020 goals.</vt:lpstr>
      <vt:lpstr>Conclusion.</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AN EFFECTIVE EDUCATIONAL SESSIONS.</dc:title>
  <dc:creator>user</dc:creator>
  <cp:lastModifiedBy>user</cp:lastModifiedBy>
  <cp:revision>24</cp:revision>
  <dcterms:created xsi:type="dcterms:W3CDTF">2020-09-28T09:40:20Z</dcterms:created>
  <dcterms:modified xsi:type="dcterms:W3CDTF">2020-09-29T12:38:38Z</dcterms:modified>
</cp:coreProperties>
</file>